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31427d81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2b31427d811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31427d81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2b31427d811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31427d81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b31427d811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31427d81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b31427d811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31427d81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2b31427d811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31427d81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b31427d811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31427d81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2b31427d811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31427d81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2b31427d811_0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32b0505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2b32b0505e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3b3703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2b3b3703c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3b3703cd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2b3b3703cd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3e178f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2b3e178f4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32b0505e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b32b0505ed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32b0505e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2b32b0505ed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32b0505e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2b32b0505ed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32b0505e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2b32b0505ed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32b0505e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2b32b0505ed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32b0505e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2b32b0505ed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32b0505e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2b32b0505ed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31427d8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2b31427d811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32b0505e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g2b32b0505ed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b32b0505e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2b32b0505ed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b32b0505e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2b32b0505ed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32b0505e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4" name="Google Shape;614;g2b32b0505ed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32b0505e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3" name="Google Shape;633;g2b32b0505ed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32b0505e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g2b32b0505ed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32b0505e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2b32b0505ed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31427d8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2b31427d81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31427d81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b31427d81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31427d81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b31427d811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31427d81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b31427d811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31427d81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b31427d811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31427d81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b31427d811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1" Type="http://schemas.openxmlformats.org/officeDocument/2006/relationships/image" Target="../media/image15.png"/><Relationship Id="rId10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hyperlink" Target="http://drive.google.com/file/d/1Vmts1kR_dxaxS1Tq3yAafdHQ93828xeW/view" TargetMode="External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hyperlink" Target="http://tinyurl.com/marvin-ai-zs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hyperlink" Target="http://tinyurl.com/marvin-ai-zs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47" l="0" r="-2290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b="0" i="1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49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" name="Google Shape;67;p13"/>
          <p:cNvSpPr txBox="1"/>
          <p:nvPr/>
        </p:nvSpPr>
        <p:spPr>
          <a:xfrm>
            <a:off x="514350" y="1719750"/>
            <a:ext cx="76473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lang="en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Robust Schema-Driven AI Apps with Marvin AI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3300134"/>
            <a:ext cx="3712618" cy="1193518"/>
            <a:chOff x="0" y="-28575"/>
            <a:chExt cx="966241" cy="310623"/>
          </a:xfrm>
        </p:grpSpPr>
        <p:sp>
          <p:nvSpPr>
            <p:cNvPr id="69" name="Google Shape;69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509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0" y="-28575"/>
              <a:ext cx="966241" cy="310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6351" y="3530864"/>
            <a:ext cx="2130007" cy="819650"/>
            <a:chOff x="1526351" y="3487063"/>
            <a:chExt cx="2130007" cy="819650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 Quigley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526358" y="3819788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3" y="4121913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 Labs, LLC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00" y="3502849"/>
            <a:ext cx="875700" cy="87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30" name="Google Shape;230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1" name="Google Shape;231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2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2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6" name="Google Shape;236;p22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Extraction from Text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514350" y="20597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be used to extract useful information from text through its “extract” function.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“Instructions” 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keyword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used to define what data to extract.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514350" y="30644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Generate Text Data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514350" y="40409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generate synthetic data from a schema and instructions using its 'generate' function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” keyword is used to define number of data poitns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“Instructions” keyword is used to describe data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1" y="3155100"/>
            <a:ext cx="4064500" cy="14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469" y="1388075"/>
            <a:ext cx="4064528" cy="14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7" name="Google Shape;247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8" name="Google Shape;248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3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3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53" name="Google Shape;253;p23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AI Functions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514350" y="2059775"/>
            <a:ext cx="43020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'AI functions' feature lets you combine any inputs, instructions, and output types to create custom AI-powered functionality.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use @marvin.fn decorator for this purpose.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passes the function you define as a prompt to the LLM under the hood.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implement 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generation, standardization or any other function using this feature.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5" y="1009875"/>
            <a:ext cx="4064500" cy="11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500" y="2710715"/>
            <a:ext cx="4064501" cy="197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62" name="Google Shape;262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3" name="Google Shape;263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4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4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Images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68" name="Google Shape;268;p24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to Image (Image Generation)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514350" y="22883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'paint' function generates images from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@image decorator generates images from the output of a function.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 the hood, Marvin passes your prompt to the DALL-E 3 API, which returns an image.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3" y="966455"/>
            <a:ext cx="4064500" cy="110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3400" y="2101450"/>
            <a:ext cx="2536151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77" name="Google Shape;277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8" name="Google Shape;278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5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5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Images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83" name="Google Shape;283;p25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to Text (Captioning)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14350" y="2288375"/>
            <a:ext cx="4302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use OpenAI's vision API to process images as inputs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passes your images to the OpenAI vision API as part of a larger prompt.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'beta.caption' function generates text from images.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Please note that vision support in Marvin is still in beta, as OpenAI has not finalized the vision API yet. While it works as expected, it is subject to change.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3" y="164298"/>
            <a:ext cx="4064500" cy="110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5160150" y="3418650"/>
            <a:ext cx="38193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Caption: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 steaming cup of coffee with a frothy crema on top, on a saucer with a spoon on the side, accompanied by scattered coffee beans on a wooden surface with a warm, backlit ambiance.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7375" y="1408575"/>
            <a:ext cx="1872900" cy="18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93" name="Google Shape;293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94" name="Google Shape;294;p2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6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Images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99" name="Google Shape;299;p26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Images to data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514350" y="2288375"/>
            <a:ext cx="4302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use OpenAI's vision API to process images and convert them into structured data, transforming unstructured information into native types that are appropriate for a variety of programmatic use cases.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marvin.beta.cast function is an enhanced version of marvin.cast that accepts images as well as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'marvin.beta.cast' function can cast images to structured types.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5">
            <a:alphaModFix/>
          </a:blip>
          <a:srcRect b="1048" l="0" r="0" t="0"/>
          <a:stretch/>
        </p:blipFill>
        <p:spPr>
          <a:xfrm>
            <a:off x="5079225" y="867800"/>
            <a:ext cx="4064501" cy="1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300" y="26436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7">
            <a:alphaModFix/>
          </a:blip>
          <a:srcRect b="0" l="0" r="0" t="9763"/>
          <a:stretch/>
        </p:blipFill>
        <p:spPr>
          <a:xfrm>
            <a:off x="5079225" y="4802975"/>
            <a:ext cx="4064501" cy="2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09" name="Google Shape;309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0" name="Google Shape;310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7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7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Images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15" name="Google Shape;315;p27"/>
          <p:cNvSpPr txBox="1"/>
          <p:nvPr/>
        </p:nvSpPr>
        <p:spPr>
          <a:xfrm>
            <a:off x="514350" y="1083275"/>
            <a:ext cx="3944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 Extraction from Images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514350" y="1678775"/>
            <a:ext cx="43020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marvin.beta.extract function is an enhanced version of marvin.extract that accepts images as well as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beta extract function can extract entities from images and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involves a two-step process: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First, a caption is generated for the image that is aligned with the structuring goal.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Next, the actual extract operation is performed with an LLM.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5" y="836648"/>
            <a:ext cx="4064500" cy="135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863" y="2320450"/>
            <a:ext cx="1621225" cy="16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225" y="4149600"/>
            <a:ext cx="4064501" cy="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25" name="Google Shape;325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6" name="Google Shape;326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8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8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2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Images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31" name="Google Shape;331;p28"/>
          <p:cNvSpPr txBox="1"/>
          <p:nvPr/>
        </p:nvSpPr>
        <p:spPr>
          <a:xfrm>
            <a:off x="514350" y="1083275"/>
            <a:ext cx="3944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Classifying images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514350" y="1526375"/>
            <a:ext cx="43494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use OpenAI's vision API to process images and classify them into categories.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marvin.beta.classify function is an enhanced version of marvin.classify that accepts images as well as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classify function can classify images as one of many labels.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involves a two-step process: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First, a caption is generated for the image that is aligned with the structuring goal.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Next, the actual classify operation is performed with an LLM.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5" y="779025"/>
            <a:ext cx="4064500" cy="75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155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6775" y="3716575"/>
            <a:ext cx="19145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41" name="Google Shape;341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42" name="Google Shape;342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29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29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2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Audio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47" name="Google Shape;347;p29"/>
          <p:cNvSpPr txBox="1"/>
          <p:nvPr/>
        </p:nvSpPr>
        <p:spPr>
          <a:xfrm>
            <a:off x="514350" y="1083275"/>
            <a:ext cx="3944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to Speech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514350" y="1526375"/>
            <a:ext cx="43494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can generate speech from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'speak' function generates audio from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@speech decorator generates speech from the output of a function.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passes your prompt to the OpenAI speech API, which returns an audio file.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5" y="1568175"/>
            <a:ext cx="4064501" cy="77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 title="Speech_Gen_Example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3894" y="2420625"/>
            <a:ext cx="1621225" cy="16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0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56" name="Google Shape;356;p30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7" name="Google Shape;357;p30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0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0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30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30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30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30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http://tinyurl.com/marvin-ai-zsl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1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70" name="Google Shape;370;p31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1" name="Google Shape;371;p31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31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1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31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31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31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1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Exercise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>
            <a:off x="3090202" y="1097835"/>
            <a:ext cx="5417248" cy="486705"/>
            <a:chOff x="3090202" y="1097835"/>
            <a:chExt cx="5417248" cy="486705"/>
          </a:xfrm>
        </p:grpSpPr>
        <p:sp>
          <p:nvSpPr>
            <p:cNvPr id="82" name="Google Shape;82;p14"/>
            <p:cNvSpPr txBox="1"/>
            <p:nvPr/>
          </p:nvSpPr>
          <p:spPr>
            <a:xfrm>
              <a:off x="3879050" y="1098038"/>
              <a:ext cx="46284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Introduction</a:t>
              </a:r>
              <a:endParaRPr b="1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Objective  |  About </a:t>
              </a: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Marvin </a:t>
              </a:r>
              <a:r>
                <a:rPr b="0" i="0" lang="en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|  Prerequisites</a:t>
              </a:r>
              <a:endParaRPr b="1" i="0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3" name="Google Shape;83;p14"/>
            <p:cNvGrpSpPr/>
            <p:nvPr/>
          </p:nvGrpSpPr>
          <p:grpSpPr>
            <a:xfrm>
              <a:off x="3090202" y="1097835"/>
              <a:ext cx="471993" cy="486705"/>
              <a:chOff x="0" y="0"/>
              <a:chExt cx="812800" cy="812800"/>
            </a:xfrm>
          </p:grpSpPr>
          <p:sp>
            <p:nvSpPr>
              <p:cNvPr id="84" name="Google Shape;8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 txBox="1"/>
              <p:nvPr/>
            </p:nvSpPr>
            <p:spPr>
              <a:xfrm>
                <a:off x="76197" y="28582"/>
                <a:ext cx="632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b="1" i="0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6" name="Google Shape;86;p14"/>
          <p:cNvGrpSpPr/>
          <p:nvPr/>
        </p:nvGrpSpPr>
        <p:grpSpPr>
          <a:xfrm>
            <a:off x="3090202" y="1775213"/>
            <a:ext cx="4950747" cy="486705"/>
            <a:chOff x="3090202" y="1844001"/>
            <a:chExt cx="4950747" cy="486705"/>
          </a:xfrm>
        </p:grpSpPr>
        <p:sp>
          <p:nvSpPr>
            <p:cNvPr id="87" name="Google Shape;87;p14"/>
            <p:cNvSpPr txBox="1"/>
            <p:nvPr/>
          </p:nvSpPr>
          <p:spPr>
            <a:xfrm>
              <a:off x="3879049" y="1844213"/>
              <a:ext cx="41619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Understanding Features of Marvin in Detail</a:t>
              </a:r>
              <a:endPara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11 Features</a:t>
              </a:r>
              <a:endPara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" name="Google Shape;88;p14"/>
            <p:cNvGrpSpPr/>
            <p:nvPr/>
          </p:nvGrpSpPr>
          <p:grpSpPr>
            <a:xfrm>
              <a:off x="3090202" y="1844001"/>
              <a:ext cx="471993" cy="486705"/>
              <a:chOff x="0" y="0"/>
              <a:chExt cx="812800" cy="812800"/>
            </a:xfrm>
          </p:grpSpPr>
          <p:sp>
            <p:nvSpPr>
              <p:cNvPr id="89" name="Google Shape;8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b="0" i="0" sz="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1" name="Google Shape;91;p14"/>
          <p:cNvGrpSpPr/>
          <p:nvPr/>
        </p:nvGrpSpPr>
        <p:grpSpPr>
          <a:xfrm>
            <a:off x="3090202" y="4484724"/>
            <a:ext cx="2064138" cy="486705"/>
            <a:chOff x="3090202" y="4484724"/>
            <a:chExt cx="2064138" cy="486705"/>
          </a:xfrm>
        </p:grpSpPr>
        <p:sp>
          <p:nvSpPr>
            <p:cNvPr id="92" name="Google Shape;92;p14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Q &amp; A</a:t>
              </a:r>
              <a:endParaRPr b="0" i="0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3" name="Google Shape;93;p14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94" name="Google Shape;9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</a:t>
                </a:r>
                <a:endParaRPr b="0" i="0" sz="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6" name="Google Shape;96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8" name="Google Shape;98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4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 / Agenda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3090202" y="2452591"/>
            <a:ext cx="4834053" cy="486705"/>
            <a:chOff x="3090202" y="2511905"/>
            <a:chExt cx="4834053" cy="486705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02" name="Google Shape;1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4" name="Google Shape;104;p14"/>
            <p:cNvSpPr txBox="1"/>
            <p:nvPr/>
          </p:nvSpPr>
          <p:spPr>
            <a:xfrm>
              <a:off x="3879055" y="2512114"/>
              <a:ext cx="4045200" cy="48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Walk </a:t>
              </a: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Through</a:t>
              </a: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Example on Colab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Advanced Examples and Demos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3090202" y="3807347"/>
            <a:ext cx="3603436" cy="486705"/>
            <a:chOff x="3090202" y="3809536"/>
            <a:chExt cx="3603436" cy="486705"/>
          </a:xfrm>
        </p:grpSpPr>
        <p:grpSp>
          <p:nvGrpSpPr>
            <p:cNvPr id="106" name="Google Shape;106;p14"/>
            <p:cNvGrpSpPr/>
            <p:nvPr/>
          </p:nvGrpSpPr>
          <p:grpSpPr>
            <a:xfrm>
              <a:off x="3090202" y="3809536"/>
              <a:ext cx="471993" cy="486705"/>
              <a:chOff x="0" y="0"/>
              <a:chExt cx="812800" cy="812800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 b="0" i="0" sz="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9" name="Google Shape;109;p14"/>
            <p:cNvSpPr txBox="1"/>
            <p:nvPr/>
          </p:nvSpPr>
          <p:spPr>
            <a:xfrm>
              <a:off x="3879038" y="3809738"/>
              <a:ext cx="2814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Exercise</a:t>
              </a:r>
              <a:endPara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4 Tasks</a:t>
              </a:r>
              <a:endParaRPr b="1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3090202" y="3129969"/>
            <a:ext cx="3603436" cy="486705"/>
            <a:chOff x="3090202" y="3160629"/>
            <a:chExt cx="3603436" cy="486705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3090202" y="3160629"/>
              <a:ext cx="471993" cy="486705"/>
              <a:chOff x="0" y="0"/>
              <a:chExt cx="812800" cy="8128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i="0" lang="en" sz="21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b="0" i="0" sz="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4" name="Google Shape;114;p14"/>
            <p:cNvSpPr txBox="1"/>
            <p:nvPr/>
          </p:nvSpPr>
          <p:spPr>
            <a:xfrm>
              <a:off x="3879038" y="3160831"/>
              <a:ext cx="2814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Quiz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6 Questions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5" name="Google Shape;115;p1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0" y="0"/>
            <a:ext cx="9143393" cy="5143161"/>
          </a:xfrm>
          <a:custGeom>
            <a:rect b="b" l="l" r="r" t="t"/>
            <a:pathLst>
              <a:path extrusionOk="0" h="1113841" w="1980161">
                <a:moveTo>
                  <a:pt x="0" y="0"/>
                </a:moveTo>
                <a:lnTo>
                  <a:pt x="1980161" y="0"/>
                </a:lnTo>
                <a:lnTo>
                  <a:pt x="1980161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84" name="Google Shape;384;p32"/>
          <p:cNvGrpSpPr/>
          <p:nvPr/>
        </p:nvGrpSpPr>
        <p:grpSpPr>
          <a:xfrm>
            <a:off x="7322092" y="4544656"/>
            <a:ext cx="1674093" cy="411719"/>
            <a:chOff x="0" y="0"/>
            <a:chExt cx="4464248" cy="1097917"/>
          </a:xfrm>
        </p:grpSpPr>
        <p:grpSp>
          <p:nvGrpSpPr>
            <p:cNvPr id="385" name="Google Shape;385;p32"/>
            <p:cNvGrpSpPr/>
            <p:nvPr/>
          </p:nvGrpSpPr>
          <p:grpSpPr>
            <a:xfrm>
              <a:off x="1401706" y="480082"/>
              <a:ext cx="3062533" cy="617835"/>
              <a:chOff x="0" y="-28575"/>
              <a:chExt cx="1272926" cy="256800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387" name="Google Shape;387;p32"/>
              <p:cNvSpPr txBox="1"/>
              <p:nvPr/>
            </p:nvSpPr>
            <p:spPr>
              <a:xfrm>
                <a:off x="0" y="-28575"/>
                <a:ext cx="1272900" cy="25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6300" lIns="16300" spcFirstLastPara="1" rIns="16300" wrap="square" tIns="163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8" name="Google Shape;388;p32"/>
            <p:cNvSpPr/>
            <p:nvPr/>
          </p:nvSpPr>
          <p:spPr>
            <a:xfrm>
              <a:off x="1401706" y="10158"/>
              <a:ext cx="912703" cy="451219"/>
            </a:xfrm>
            <a:custGeom>
              <a:rect b="b" l="l" r="r" t="t"/>
              <a:pathLst>
                <a:path extrusionOk="0" h="451219" w="912703">
                  <a:moveTo>
                    <a:pt x="0" y="0"/>
                  </a:moveTo>
                  <a:lnTo>
                    <a:pt x="912703" y="0"/>
                  </a:lnTo>
                  <a:lnTo>
                    <a:pt x="912703" y="451219"/>
                  </a:lnTo>
                  <a:lnTo>
                    <a:pt x="0" y="4512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9" name="Google Shape;389;p32"/>
            <p:cNvSpPr/>
            <p:nvPr/>
          </p:nvSpPr>
          <p:spPr>
            <a:xfrm>
              <a:off x="2415991" y="67106"/>
              <a:ext cx="2048257" cy="371729"/>
            </a:xfrm>
            <a:custGeom>
              <a:rect b="b" l="l" r="r" t="t"/>
              <a:pathLst>
                <a:path extrusionOk="0" h="371729" w="2048257">
                  <a:moveTo>
                    <a:pt x="0" y="0"/>
                  </a:moveTo>
                  <a:lnTo>
                    <a:pt x="2048257" y="0"/>
                  </a:lnTo>
                  <a:lnTo>
                    <a:pt x="2048257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949" r="0" t="0"/>
              </a:stretch>
            </a:blipFill>
            <a:ln>
              <a:noFill/>
            </a:ln>
          </p:spPr>
        </p:sp>
        <p:sp>
          <p:nvSpPr>
            <p:cNvPr id="390" name="Google Shape;390;p32"/>
            <p:cNvSpPr/>
            <p:nvPr/>
          </p:nvSpPr>
          <p:spPr>
            <a:xfrm>
              <a:off x="0" y="0"/>
              <a:ext cx="1345643" cy="1097661"/>
            </a:xfrm>
            <a:custGeom>
              <a:rect b="b" l="l" r="r" t="t"/>
              <a:pathLst>
                <a:path extrusionOk="0" h="1097661" w="1345643">
                  <a:moveTo>
                    <a:pt x="0" y="0"/>
                  </a:moveTo>
                  <a:lnTo>
                    <a:pt x="1345643" y="0"/>
                  </a:lnTo>
                  <a:lnTo>
                    <a:pt x="1345643" y="1097661"/>
                  </a:lnTo>
                  <a:lnTo>
                    <a:pt x="0" y="10976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1" name="Google Shape;391;p32"/>
            <p:cNvSpPr txBox="1"/>
            <p:nvPr/>
          </p:nvSpPr>
          <p:spPr>
            <a:xfrm>
              <a:off x="1401706" y="541869"/>
              <a:ext cx="306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32"/>
          <p:cNvSpPr txBox="1"/>
          <p:nvPr/>
        </p:nvSpPr>
        <p:spPr>
          <a:xfrm>
            <a:off x="3018000" y="2347200"/>
            <a:ext cx="3108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Full Screen Image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-175"/>
            <a:ext cx="70339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3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99" name="Google Shape;399;p33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00" name="Google Shape;400;p33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33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3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3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33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33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33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http://tinyurl.com/marvin-ai-zsl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4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413" name="Google Shape;413;p3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14" name="Google Shape;414;p34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34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3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3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3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3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4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0" y="181639"/>
            <a:ext cx="5738315" cy="662198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427" name="Google Shape;427;p35"/>
          <p:cNvSpPr txBox="1"/>
          <p:nvPr/>
        </p:nvSpPr>
        <p:spPr>
          <a:xfrm>
            <a:off x="0" y="127392"/>
            <a:ext cx="5738484" cy="716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35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35"/>
          <p:cNvSpPr/>
          <p:nvPr/>
        </p:nvSpPr>
        <p:spPr>
          <a:xfrm>
            <a:off x="514350" y="163401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514350" y="4010970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514350" y="321865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35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marvin.classify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marvin.beta.classify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marvin.beta.cast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Q1.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method can be used for both image and text classification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446" name="Google Shape;446;p36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6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6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36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marvin.classify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marvin.beta.classify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6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marvin.beta.cast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Q1.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method can be used for both image and text classification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465" name="Google Shape;465;p37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37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7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7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37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Text Generation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Speech Generation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7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Speech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Q2.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one is not a feature of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484" name="Google Shape;484;p38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38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38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38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Text Generation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8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Speech Generation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Speech Recognition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Q2.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one is not a feature of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03" name="Google Shape;503;p39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39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39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9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9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39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MidJourney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DALL-E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FireFly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DreamStudio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Q3.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Model is used by Marvin for Image Generation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22" name="Google Shape;522;p40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40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40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0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0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p40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MidJourney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DALL-E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FireFly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DreamStudio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Q3.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Model is used by Marvin for Image Generation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41" name="Google Shape;541;p41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41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41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1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41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marvin.speech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marvin.speak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marvin.voice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marvin.audio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Q4.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function is used for speech generation using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23" name="Google Shape;123;p15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5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5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60" name="Google Shape;560;p42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p42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3" name="Google Shape;563;p42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42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marvin.speech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2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marvin.speak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571" name="Google Shape;571;p42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marvin.voice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2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marvin.audio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2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Q4.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function is used for speech generation using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3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79" name="Google Shape;579;p43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43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43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3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3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3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43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marvin.generate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marvin.paint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marvin.caption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3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Q5.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function is used for image generation using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598" name="Google Shape;598;p44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0" name="Google Shape;600;p44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p44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4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4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4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7" name="Google Shape;607;p44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marvin.generate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marvin.paint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610" name="Google Shape;610;p44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marvin.caption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Q5.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function is used for image generation using Marvin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5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617" name="Google Shape;617;p45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9" name="Google Shape;619;p45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45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5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5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45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marvin.generate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5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5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marvin.paint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5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marvin.caption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Q6. Which function is used for image captioning using Marvin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"/>
          <p:cNvSpPr/>
          <p:nvPr/>
        </p:nvSpPr>
        <p:spPr>
          <a:xfrm>
            <a:off x="0" y="181639"/>
            <a:ext cx="5735594" cy="661884"/>
          </a:xfrm>
          <a:custGeom>
            <a:rect b="b" l="l" r="r" t="t"/>
            <a:pathLst>
              <a:path extrusionOk="0" h="348819" w="3022711">
                <a:moveTo>
                  <a:pt x="0" y="0"/>
                </a:moveTo>
                <a:lnTo>
                  <a:pt x="3022711" y="0"/>
                </a:lnTo>
                <a:lnTo>
                  <a:pt x="3022711" y="348819"/>
                </a:lnTo>
                <a:lnTo>
                  <a:pt x="0" y="348819"/>
                </a:lnTo>
                <a:close/>
              </a:path>
            </a:pathLst>
          </a:custGeom>
          <a:solidFill>
            <a:srgbClr val="D362A4"/>
          </a:solidFill>
          <a:ln>
            <a:noFill/>
          </a:ln>
        </p:spPr>
      </p:sp>
      <p:sp>
        <p:nvSpPr>
          <p:cNvPr id="636" name="Google Shape;636;p46"/>
          <p:cNvSpPr txBox="1"/>
          <p:nvPr/>
        </p:nvSpPr>
        <p:spPr>
          <a:xfrm>
            <a:off x="0" y="127392"/>
            <a:ext cx="573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8" name="Google Shape;638;p46"/>
          <p:cNvSpPr/>
          <p:nvPr/>
        </p:nvSpPr>
        <p:spPr>
          <a:xfrm>
            <a:off x="689886" y="4560241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46"/>
          <p:cNvSpPr/>
          <p:nvPr/>
        </p:nvSpPr>
        <p:spPr>
          <a:xfrm>
            <a:off x="514350" y="163401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Quiz Time!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46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marvin.generate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marvin.paint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marvin.caption</a:t>
            </a: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Q6. </a:t>
            </a: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Which function is used for image generation using Marvin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47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655" name="Google Shape;655;p4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56" name="Google Shape;656;p47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" name="Google Shape;657;p4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8" name="Google Shape;658;p4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p4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0" name="Google Shape;660;p4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1" name="Google Shape;661;p4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2" name="Google Shape;662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47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 &amp; A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4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0" name="Google Shape;670;p4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1" name="Google Shape;671;p4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2" name="Google Shape;672;p4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p48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48"/>
          <p:cNvGrpSpPr/>
          <p:nvPr/>
        </p:nvGrpSpPr>
        <p:grpSpPr>
          <a:xfrm>
            <a:off x="0" y="2646286"/>
            <a:ext cx="9144000" cy="670585"/>
            <a:chOff x="0" y="-144661"/>
            <a:chExt cx="24384000" cy="1788227"/>
          </a:xfrm>
        </p:grpSpPr>
        <p:grpSp>
          <p:nvGrpSpPr>
            <p:cNvPr id="675" name="Google Shape;675;p48"/>
            <p:cNvGrpSpPr/>
            <p:nvPr/>
          </p:nvGrpSpPr>
          <p:grpSpPr>
            <a:xfrm>
              <a:off x="0" y="-144661"/>
              <a:ext cx="24383997" cy="1788227"/>
              <a:chOff x="0" y="-28575"/>
              <a:chExt cx="4816592" cy="353230"/>
            </a:xfrm>
          </p:grpSpPr>
          <p:sp>
            <p:nvSpPr>
              <p:cNvPr id="676" name="Google Shape;676;p48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77" name="Google Shape;677;p48"/>
              <p:cNvSpPr txBox="1"/>
              <p:nvPr/>
            </p:nvSpPr>
            <p:spPr>
              <a:xfrm>
                <a:off x="0" y="-28575"/>
                <a:ext cx="48165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8" name="Google Shape;678;p48"/>
            <p:cNvSpPr txBox="1"/>
            <p:nvPr/>
          </p:nvSpPr>
          <p:spPr>
            <a:xfrm>
              <a:off x="0" y="321404"/>
              <a:ext cx="2438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pquigley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37" name="Google Shape;137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2" name="Google Shape;142;p16"/>
          <p:cNvSpPr txBox="1"/>
          <p:nvPr/>
        </p:nvSpPr>
        <p:spPr>
          <a:xfrm>
            <a:off x="514350" y="892886"/>
            <a:ext cx="3614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workshop you will be able to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666750" y="1464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LLM based applications using Marvin AI Toolkit with following features: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514350" y="2188225"/>
            <a:ext cx="41193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Text: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Classify text into categories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Extract structured entities from text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Transform text into structured data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Generate synthetic data from a schema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Images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images from text or functions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Describe images with natural language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Classify images into categories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Extract structured entities from images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Transform images into structured data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Speech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Generate speech from text or functions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 b="0" l="9955" r="9955" t="0"/>
          <a:stretch/>
        </p:blipFill>
        <p:spPr>
          <a:xfrm>
            <a:off x="5024600" y="0"/>
            <a:ext cx="411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2" name="Google Shape;152;p1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7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Marvin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7" name="Google Shape;157;p17"/>
          <p:cNvSpPr txBox="1"/>
          <p:nvPr/>
        </p:nvSpPr>
        <p:spPr>
          <a:xfrm>
            <a:off x="514350" y="13118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AI Engineering Toolkit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14350" y="1831175"/>
            <a:ext cx="43020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lightweight AI toolkit for building reliable, scalable, and easy to trust NLP interfaces.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Modular design. Each submodule is simple and self-documenting, independent and incrementally adoptable, so you can use them in combination with any other library.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Multimodal (text + image + audio).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When using AI is more important than building AI.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Incorporates best practices for building dependable, observable software using generative AI into a single, easy-to-use library.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Marvin is open-source and free to use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5">
            <a:alphaModFix/>
          </a:blip>
          <a:srcRect b="0" l="9955" r="9955" t="0"/>
          <a:stretch/>
        </p:blipFill>
        <p:spPr>
          <a:xfrm>
            <a:off x="5024600" y="0"/>
            <a:ext cx="411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6" name="Google Shape;166;p1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8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1" name="Google Shape;171;p18"/>
          <p:cNvSpPr txBox="1"/>
          <p:nvPr/>
        </p:nvSpPr>
        <p:spPr>
          <a:xfrm>
            <a:off x="514350" y="13118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Following is required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14350" y="1831175"/>
            <a:ext cx="4302000" cy="21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 API Key (with paid subscription)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Python and Google Colab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prompting/ Large Language Models (LLMs)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multi-modal models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600" y="347906"/>
            <a:ext cx="1919755" cy="11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429" y="1581973"/>
            <a:ext cx="1989908" cy="11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193" y="2839219"/>
            <a:ext cx="2486576" cy="112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3203" y="3777475"/>
            <a:ext cx="1294822" cy="13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83" name="Google Shape;183;p19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9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9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9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9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 Functions of Marvin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6" name="Google Shape;196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7" name="Google Shape;197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0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0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Installation and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02" name="Google Shape;202;p20"/>
          <p:cNvSpPr txBox="1"/>
          <p:nvPr/>
        </p:nvSpPr>
        <p:spPr>
          <a:xfrm>
            <a:off x="514350" y="13118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Installation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514350" y="18311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be installed using PyPI (pip)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514350" y="23786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Entering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OpenAI API Key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514350" y="31265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OpenAI key is to be supplied as an environment variable ‘</a:t>
            </a:r>
            <a:r>
              <a:rPr lang="en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OPENAI_API_KEY’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5" y="1669850"/>
            <a:ext cx="21450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218" y="2558096"/>
            <a:ext cx="4064500" cy="112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3" name="Google Shape;213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4" name="Google Shape;214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1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1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Marvin for Text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19" name="Google Shape;219;p21"/>
          <p:cNvSpPr txBox="1"/>
          <p:nvPr/>
        </p:nvSpPr>
        <p:spPr>
          <a:xfrm>
            <a:off x="514350" y="10832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Classification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514350" y="20597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Given some text and a list of labels, Marvin will choose the label that best fits the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'classify' function is great for tasks like sentiment analysis, intent classification, routing, and more.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514350" y="3064477"/>
            <a:ext cx="3614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Standardization / Structuring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514350" y="4040975"/>
            <a:ext cx="4302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Marvin lets you convert text to a more structured form.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Given some text and a target type, 'cast' function will return a structured representation of the text.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221" y="495475"/>
            <a:ext cx="4064500" cy="144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221" y="2278788"/>
            <a:ext cx="4064500" cy="266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